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F747-FDA7-4878-A9D5-FFF389E7CED7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3E01-4B54-407C-9B2B-2C407C4A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0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F747-FDA7-4878-A9D5-FFF389E7CED7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3E01-4B54-407C-9B2B-2C407C4A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F747-FDA7-4878-A9D5-FFF389E7CED7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3E01-4B54-407C-9B2B-2C407C4A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66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F747-FDA7-4878-A9D5-FFF389E7CED7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3E01-4B54-407C-9B2B-2C407C4A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49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F747-FDA7-4878-A9D5-FFF389E7CED7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3E01-4B54-407C-9B2B-2C407C4A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7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F747-FDA7-4878-A9D5-FFF389E7CED7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3E01-4B54-407C-9B2B-2C407C4A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0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F747-FDA7-4878-A9D5-FFF389E7CED7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3E01-4B54-407C-9B2B-2C407C4A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9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F747-FDA7-4878-A9D5-FFF389E7CED7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3E01-4B54-407C-9B2B-2C407C4A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45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F747-FDA7-4878-A9D5-FFF389E7CED7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3E01-4B54-407C-9B2B-2C407C4A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8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F747-FDA7-4878-A9D5-FFF389E7CED7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3E01-4B54-407C-9B2B-2C407C4A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11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F747-FDA7-4878-A9D5-FFF389E7CED7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3E01-4B54-407C-9B2B-2C407C4A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6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5F747-FDA7-4878-A9D5-FFF389E7CED7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3E01-4B54-407C-9B2B-2C407C4A4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3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Оплачивайте начисления 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за Образовательные услуги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новым удобным способом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05887"/>
            <a:ext cx="9144000" cy="1655762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+mj-lt"/>
                <a:ea typeface="+mj-ea"/>
                <a:cs typeface="+mj-cs"/>
              </a:rPr>
              <a:t>на региональном государственном портале </a:t>
            </a:r>
            <a:r>
              <a:rPr lang="ru-RU" sz="3600" b="1" u="sng" dirty="0">
                <a:latin typeface="+mj-lt"/>
                <a:ea typeface="+mj-ea"/>
                <a:cs typeface="+mj-cs"/>
              </a:rPr>
              <a:t>uslugi.udmurt.ru</a:t>
            </a:r>
          </a:p>
        </p:txBody>
      </p:sp>
    </p:spTree>
    <p:extLst>
      <p:ext uri="{BB962C8B-B14F-4D97-AF65-F5344CB8AC3E}">
        <p14:creationId xmlns:p14="http://schemas.microsoft.com/office/powerpoint/2010/main" val="207282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3396" y="453397"/>
            <a:ext cx="9144000" cy="1655762"/>
          </a:xfrm>
        </p:spPr>
        <p:txBody>
          <a:bodyPr>
            <a:noAutofit/>
          </a:bodyPr>
          <a:lstStyle/>
          <a:p>
            <a:pPr algn="l" defTabSz="266700"/>
            <a:r>
              <a:rPr lang="ru-RU" sz="1400" b="1" dirty="0">
                <a:latin typeface="+mj-lt"/>
                <a:ea typeface="+mj-ea"/>
                <a:cs typeface="+mj-cs"/>
              </a:rPr>
              <a:t>1.	Зайдите на Региональный Государственный портал </a:t>
            </a:r>
            <a:r>
              <a:rPr lang="ru-RU" sz="1400" b="1" u="sng" dirty="0">
                <a:latin typeface="+mj-lt"/>
                <a:ea typeface="+mj-ea"/>
                <a:cs typeface="+mj-cs"/>
              </a:rPr>
              <a:t>uslugi.udmurt.ru </a:t>
            </a:r>
            <a:r>
              <a:rPr lang="ru-RU" sz="1400" b="1" dirty="0">
                <a:latin typeface="+mj-lt"/>
                <a:ea typeface="+mj-ea"/>
                <a:cs typeface="+mj-cs"/>
              </a:rPr>
              <a:t>и нажмите кнопку «Оплата услуг»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53396" y="377639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66700"/>
            <a:r>
              <a:rPr lang="ru-RU" sz="1400" b="1" dirty="0">
                <a:latin typeface="+mj-lt"/>
                <a:ea typeface="+mj-ea"/>
                <a:cs typeface="+mj-cs"/>
              </a:rPr>
              <a:t>2.	Введите логин и пароль от личного кабинета </a:t>
            </a:r>
            <a:r>
              <a:rPr lang="ru-RU" sz="1400" b="1" dirty="0" err="1">
                <a:latin typeface="+mj-lt"/>
                <a:ea typeface="+mj-ea"/>
                <a:cs typeface="+mj-cs"/>
              </a:rPr>
              <a:t>госулуг</a:t>
            </a:r>
            <a:r>
              <a:rPr lang="ru-RU" sz="1400" b="1" dirty="0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77" y="4127229"/>
            <a:ext cx="2798445" cy="2609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AA5941-1C81-4120-BC4A-F1BC6AF2A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376" y="780893"/>
            <a:ext cx="5635925" cy="28808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907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3396" y="565540"/>
            <a:ext cx="9144000" cy="1655762"/>
          </a:xfrm>
        </p:spPr>
        <p:txBody>
          <a:bodyPr>
            <a:noAutofit/>
          </a:bodyPr>
          <a:lstStyle/>
          <a:p>
            <a:pPr marL="180975" indent="-180975" algn="l" defTabSz="179388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latin typeface="+mj-lt"/>
                <a:ea typeface="+mj-ea"/>
                <a:cs typeface="+mj-cs"/>
              </a:rPr>
              <a:t>3. При первой оплате необходимо указать в разделе «Документы» Лицевой счет Учащегося.</a:t>
            </a:r>
          </a:p>
          <a:p>
            <a:pPr marL="180975" indent="-180975" algn="l" defTabSz="179388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latin typeface="+mj-lt"/>
                <a:ea typeface="+mj-ea"/>
                <a:cs typeface="+mj-cs"/>
              </a:rPr>
              <a:t>При следующем входе начисления будут найдены автоматически.</a:t>
            </a:r>
          </a:p>
          <a:p>
            <a:pPr marL="180975" indent="-180975" algn="l" defTabSz="179388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latin typeface="+mj-lt"/>
                <a:ea typeface="+mj-ea"/>
                <a:cs typeface="+mj-cs"/>
              </a:rPr>
              <a:t>Лицевой счет учащегося указан в квитанции, выданной в Образовательном учреждении.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53395" y="293678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66700"/>
            <a:r>
              <a:rPr lang="ru-RU" sz="1400" b="1" dirty="0">
                <a:latin typeface="+mj-lt"/>
                <a:ea typeface="+mj-ea"/>
                <a:cs typeface="+mj-cs"/>
              </a:rPr>
              <a:t>4. Нажмите на карточку добавления данных по Учащемуся.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009A63-D4B3-4471-B3E5-F9206B5BB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634" y="3429000"/>
            <a:ext cx="6871389" cy="27195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17834B-6B7D-4714-8F03-D689A792E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495" y="1530068"/>
            <a:ext cx="4841666" cy="7737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561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3396" y="565540"/>
            <a:ext cx="9144000" cy="1655762"/>
          </a:xfrm>
        </p:spPr>
        <p:txBody>
          <a:bodyPr>
            <a:noAutofit/>
          </a:bodyPr>
          <a:lstStyle/>
          <a:p>
            <a:pPr marL="180975" indent="-180975" algn="l" defTabSz="179388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latin typeface="+mj-lt"/>
                <a:ea typeface="+mj-ea"/>
                <a:cs typeface="+mj-cs"/>
              </a:rPr>
              <a:t>5. Из выпадающего списка Выберите район, в котором находятся образовательные учреждения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9856" y="1502193"/>
            <a:ext cx="27920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ВАЖНО! </a:t>
            </a:r>
            <a:r>
              <a:rPr lang="ru-RU" sz="1400" b="1" dirty="0">
                <a:latin typeface="+mj-lt"/>
                <a:ea typeface="+mj-ea"/>
                <a:cs typeface="+mj-cs"/>
              </a:rPr>
              <a:t>Если Учащийся посещает учреждения в разных районах – необходимо завести отдельную карточку на другой район.</a:t>
            </a:r>
          </a:p>
          <a:p>
            <a:r>
              <a:rPr lang="ru-RU" sz="1400" b="1" dirty="0">
                <a:latin typeface="+mj-lt"/>
                <a:ea typeface="+mj-ea"/>
                <a:cs typeface="+mj-cs"/>
              </a:rPr>
              <a:t>В одной карточке должны  быть учреждения в одном районе.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653395" y="3702347"/>
            <a:ext cx="9474679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l" defTabSz="179388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latin typeface="+mj-lt"/>
                <a:ea typeface="+mj-ea"/>
                <a:cs typeface="+mj-cs"/>
              </a:rPr>
              <a:t>6. Далее заполните поля: Описание услуги, Лицевой счет Учащегося и Выберите из списка учреждение (можно ввести ИНН)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55573E-D4DA-4965-9A80-5C036F3DE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129" y="848894"/>
            <a:ext cx="5199728" cy="27448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B784E8-E7C3-4E34-AAE1-7FC00D57F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063" y="4061840"/>
            <a:ext cx="4445857" cy="25925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033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3396" y="565540"/>
            <a:ext cx="9144000" cy="1655762"/>
          </a:xfrm>
        </p:spPr>
        <p:txBody>
          <a:bodyPr>
            <a:noAutofit/>
          </a:bodyPr>
          <a:lstStyle/>
          <a:p>
            <a:pPr marL="180975" indent="-180975" algn="l" defTabSz="179388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latin typeface="+mj-lt"/>
                <a:ea typeface="+mj-ea"/>
                <a:cs typeface="+mj-cs"/>
              </a:rPr>
              <a:t>7. Если Учащийся посещает дополнительные секции и кружки – можете добавлять Лицевые счета в эту же карточку нажав на кнопку «Добавить лицевой счет» и заполнив все данные.</a:t>
            </a:r>
          </a:p>
          <a:p>
            <a:pPr marL="180975" indent="-180975" algn="l" defTabSz="179388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latin typeface="+mj-lt"/>
                <a:ea typeface="+mj-ea"/>
                <a:cs typeface="+mj-cs"/>
              </a:rPr>
              <a:t>	При необходимости можно удалить всю строку нажав на крестик справа.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487" y="2753023"/>
            <a:ext cx="27920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ВАЖНО! </a:t>
            </a:r>
            <a:r>
              <a:rPr lang="ru-RU" sz="1400" b="1" dirty="0">
                <a:latin typeface="+mj-lt"/>
                <a:ea typeface="+mj-ea"/>
                <a:cs typeface="+mj-cs"/>
              </a:rPr>
              <a:t>Если Учащийся посещает учреждения в разных районах – необходимо завести отдельную карточку на другой район.</a:t>
            </a:r>
          </a:p>
          <a:p>
            <a:r>
              <a:rPr lang="ru-RU" sz="1400" b="1" dirty="0">
                <a:latin typeface="+mj-lt"/>
                <a:ea typeface="+mj-ea"/>
                <a:cs typeface="+mj-cs"/>
              </a:rPr>
              <a:t>В одной карточке должны  быть учреждения в одном районе.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653396" y="528131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l" defTabSz="179388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latin typeface="+mj-lt"/>
                <a:ea typeface="+mj-ea"/>
                <a:cs typeface="+mj-cs"/>
              </a:rPr>
              <a:t>8. Нажимаем на кнопку «Сохранить».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3B89D6-D439-4F06-B7DF-7E61D6219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414" y="1483744"/>
            <a:ext cx="6111450" cy="36132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762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713781" y="46016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6670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latin typeface="+mj-lt"/>
                <a:ea typeface="+mj-ea"/>
                <a:cs typeface="+mj-cs"/>
              </a:rPr>
              <a:t>9.	Перейдите в раздел «Платежи» и, если у Вас есть неоплаченные начисления, они отобразятся.</a:t>
            </a:r>
          </a:p>
          <a:p>
            <a:pPr algn="l" defTabSz="26670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latin typeface="+mj-lt"/>
                <a:ea typeface="+mj-ea"/>
                <a:cs typeface="+mj-cs"/>
              </a:rPr>
              <a:t>Выберите необходимые начисления для оплаты и нажмите кнопку «Оплатить».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079" y="1137534"/>
            <a:ext cx="6645304" cy="49400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500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713781" y="46016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defTabSz="266700">
              <a:lnSpc>
                <a:spcPct val="100000"/>
              </a:lnSpc>
              <a:spcBef>
                <a:spcPts val="0"/>
              </a:spcBef>
              <a:buAutoNum type="arabicPeriod" startAt="10"/>
            </a:pPr>
            <a:r>
              <a:rPr lang="ru-RU" sz="1400" b="1" dirty="0">
                <a:latin typeface="+mj-lt"/>
                <a:ea typeface="+mj-ea"/>
                <a:cs typeface="+mj-cs"/>
              </a:rPr>
              <a:t>В случае отсутствия задолженности или переплаты, вы увидите карточку начисления с нулевой суммой. Можно оплатить и при отсутствии задолженности.</a:t>
            </a:r>
          </a:p>
          <a:p>
            <a:pPr algn="l" defTabSz="26670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latin typeface="+mj-lt"/>
                <a:ea typeface="+mj-ea"/>
                <a:cs typeface="+mj-cs"/>
              </a:rPr>
              <a:t>	  При необходимости вы можете изменить сумму начисления. Нажмите на значок карандаша рядом с суммой.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713779" y="319691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6670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latin typeface="+mj-lt"/>
                <a:ea typeface="+mj-ea"/>
                <a:cs typeface="+mj-cs"/>
              </a:rPr>
              <a:t>11. В появившемся окне введите любую сумму к оплате и нажмите кнопку «Сохранить».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13781" y="9072544"/>
            <a:ext cx="8701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  <a:ea typeface="+mj-ea"/>
                <a:cs typeface="+mj-cs"/>
              </a:rPr>
              <a:t>8. В списке начислений изменится итоговая сумма. Если все верно – нажмите кнопку «Оплатить».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692" y="3494469"/>
            <a:ext cx="2162175" cy="2200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1713781" y="5780215"/>
            <a:ext cx="8701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  <a:ea typeface="+mj-ea"/>
                <a:cs typeface="+mj-cs"/>
              </a:rPr>
              <a:t>12. В списке начислений изменится итоговая сумма. Если все верно – нажмите кнопку «Оплатить».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068" y="1186089"/>
            <a:ext cx="6829425" cy="1857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302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3396" y="565540"/>
            <a:ext cx="9144000" cy="1655762"/>
          </a:xfrm>
        </p:spPr>
        <p:txBody>
          <a:bodyPr>
            <a:noAutofit/>
          </a:bodyPr>
          <a:lstStyle/>
          <a:p>
            <a:pPr marL="180975" indent="-180975" algn="l" defTabSz="179388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latin typeface="+mj-lt"/>
                <a:ea typeface="+mj-ea"/>
                <a:cs typeface="+mj-cs"/>
              </a:rPr>
              <a:t>13.	Введите реквизиты карты для оплаты.</a:t>
            </a:r>
          </a:p>
          <a:p>
            <a:pPr marL="180975" indent="-180975" algn="l" defTabSz="179388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latin typeface="+mj-lt"/>
                <a:ea typeface="+mj-ea"/>
                <a:cs typeface="+mj-cs"/>
              </a:rPr>
              <a:t>При следующем платеже потребуется ввод только CVC кода.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53395" y="464397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6670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latin typeface="+mj-lt"/>
                <a:ea typeface="+mj-ea"/>
                <a:cs typeface="+mj-cs"/>
              </a:rPr>
              <a:t>14.	Далее необходимо подтвердить оплату кодом из СМС.</a:t>
            </a:r>
          </a:p>
          <a:p>
            <a:pPr algn="l" defTabSz="26670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latin typeface="+mj-lt"/>
                <a:ea typeface="+mj-ea"/>
                <a:cs typeface="+mj-cs"/>
              </a:rPr>
              <a:t>15.	Услуга успешно оплачена!</a:t>
            </a:r>
          </a:p>
          <a:p>
            <a:pPr algn="l" defTabSz="26670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latin typeface="+mj-lt"/>
                <a:ea typeface="+mj-ea"/>
                <a:cs typeface="+mj-cs"/>
              </a:rPr>
              <a:t>	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917" y="1324409"/>
            <a:ext cx="4846955" cy="27508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1679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24878</TotalTime>
  <Words>400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Оплачивайте начисления  за Образовательные услуги новым удобным способом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MTS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Оплачивайте начисления  за детский сад  новым удобным способом</dc:title>
  <dc:creator>Матвеева Екатерина Дмитриевна</dc:creator>
  <cp:lastModifiedBy>Томара Берествоа</cp:lastModifiedBy>
  <cp:revision>12</cp:revision>
  <dcterms:created xsi:type="dcterms:W3CDTF">2021-05-17T14:34:51Z</dcterms:created>
  <dcterms:modified xsi:type="dcterms:W3CDTF">2022-11-23T12:34:39Z</dcterms:modified>
</cp:coreProperties>
</file>